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sldIdLst>
    <p:sldId id="269" r:id="rId3"/>
    <p:sldId id="285" r:id="rId4"/>
    <p:sldId id="296" r:id="rId5"/>
    <p:sldId id="298" r:id="rId6"/>
    <p:sldId id="294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D325-2D34-6F0F-69D5-7150A9E2B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BE756-F67A-3D1F-4979-09667A300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B92B-B6CD-02A4-C2BE-16126682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C4358-1D38-A30C-57D4-D64CF708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4B30-399F-5A79-5F9C-EC2DFF1B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0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6B78-5A44-F2F4-5A7E-3F2AE880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FD9D5-D66B-371C-5B4A-24AF9897D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CC757-9D9F-A3C6-75E9-39358FDB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03496-7F9D-68E0-0E51-455F7513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FEC1-13B8-B621-E436-F0979E64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607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F4E65-EF0E-2391-53B0-CABB5DE03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E04CC-723D-1E90-6240-FC24FC136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7A19B-C825-5287-1668-1E7C3B59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2494C-67F6-69A5-F172-A0C5E18C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3F0EA-83F3-FC2F-B8B8-6DC22340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21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922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60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802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051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9949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062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072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350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0C92-6170-F503-0B92-91835D8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25F-4702-FA48-EDDF-41ABDE03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5B8A-F3F9-70A9-DA42-10008EDD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1B2A-F3A7-BFD1-28CC-19BDB798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64661-6B76-F7AB-39F4-1561CDF6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9539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430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9209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8557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061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0769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9384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6049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017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733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AF49-A45C-750E-9035-1A991F7D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B0E49-BC9F-C2DB-2FDD-2138A661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93A7D-ACA3-CF5C-0933-3F8B6997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1407-0822-A867-4714-D0A6CEE7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471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561C-2952-C12F-0E0C-31D55033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86B95-1A54-F7C8-E356-6909F5E78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FAEC1-A37D-8EDD-B754-6E0E8A21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8DD4-82F5-850E-03C5-31CA3E12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DC11F-B37D-A903-B41A-5C5CAB71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9376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4B9A-C87E-54AF-BE1C-67446462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BCB38-EB8F-D149-1C91-6C109EC6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4BC76-8ED0-3635-B665-DCF02320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1248D-0536-7360-3C64-C7E14606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70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3FD4-7BD2-A63C-F99F-5EFAC4B7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27D9-C39B-2F33-A44B-251E6F32D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E9E71-071C-88CF-943F-9E6E53B57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E0D63-432B-8D55-3FD2-D652514F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F375D-9E4C-9F04-944A-77F006DF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A635C-8F3C-FDAB-CF16-809F6B3A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87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D748-76AC-D824-124F-C2BEB127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84751-2D74-43AE-0867-67E7417F5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B2856-5F7F-BB58-A771-E7B05DB8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5F1B5-A57D-83BC-F06D-867B5F0EC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E0B99-2DF6-6DED-31FD-98B76E404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82DDD-2253-454E-AC0D-779D475C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AAB26-7957-E975-B8CF-3C193110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F30C9-7259-20C1-49FB-856E2885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80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CDE1-77E2-8208-2BB9-A2F62B5C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4E466-F76D-9106-75F9-5207BE11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35B79-5E60-BA8A-EA17-F198AF08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C1B4E-5A00-69D1-E94A-B74B4FEB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40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4DB2E-105F-E391-F6FC-EA50DF77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50D78-9AEA-DFDF-B6FB-A588FEC3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959F-E1C6-59EE-FCCC-7BF89A1F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10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7132-7AD3-AA3B-4858-710BB8C1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E555-6F71-9FDD-F78D-FAEAA648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167A3-DDF7-CBBE-7667-E37CD17B8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B709-2DB3-DD60-275E-E137BE79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259F4-2EEA-35C2-519F-7A530EA3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DB06B-38E3-A19A-84EE-53421F56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956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EB23-1FEF-56F4-E9EB-AF0E6F70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84872-FB0A-3B50-0302-77C931CCA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DCE59-2DA3-542C-93A1-C6379203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D85DA-E8C4-5071-02C8-3D468B1C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EF979-D35C-9457-FDBA-162DEAFE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447A1-D973-0568-70BC-28E0B5FF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14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CA20F-7536-5372-B244-1F3C3BA2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08785-7E6D-54F7-53B2-6FA67D45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BF7B-4620-7F8B-F256-82750677B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3AA2-D6B8-48A8-A0D4-3068780E91A2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EC126-A7E4-678A-61EF-7B430B84B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DF32-4F6F-8C30-FEB4-7BCD15C6D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AF57-9ECA-4026-9F73-1835CEF474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8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E9ED97-159C-4504-B7CA-D3E3455A0396}" type="datetimeFigureOut">
              <a:rPr lang="en-AU" smtClean="0"/>
              <a:t>15/09/2025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38D5-80E0-4640-B70C-E5615F928EF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595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60" r:id="rId18"/>
    <p:sldLayoutId id="214748366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800" b="1" kern="1200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srgbClr val="EBEBEB"/>
                </a:solidFill>
              </a:rPr>
              <a:t>Budget 2025/26</a:t>
            </a:r>
            <a:br>
              <a:rPr lang="en-US" sz="31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srgbClr val="EBEBEB"/>
                </a:solidFill>
              </a:rPr>
              <a:t> </a:t>
            </a:r>
            <a:br>
              <a:rPr lang="en-US" sz="3100" b="1" kern="1200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srgbClr val="EBEBEB"/>
                </a:solidFill>
              </a:rPr>
              <a:t>“Your Rates Explained”.</a:t>
            </a:r>
            <a:br>
              <a:rPr lang="en-US" sz="3100" b="1" kern="1200" dirty="0">
                <a:solidFill>
                  <a:srgbClr val="EBEBEB"/>
                </a:solidFill>
              </a:rPr>
            </a:br>
            <a:br>
              <a:rPr lang="en-US" sz="3100" b="1" kern="1200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endParaRPr lang="en-US" sz="1800" b="1" kern="1200" dirty="0">
              <a:solidFill>
                <a:srgbClr val="EBEBEB"/>
              </a:solidFill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280CD5C1-B689-90AB-A466-06CA1895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F2BD3-9924-6480-C0E5-CA48AF8376D5}"/>
              </a:ext>
            </a:extLst>
          </p:cNvPr>
          <p:cNvSpPr txBox="1"/>
          <p:nvPr/>
        </p:nvSpPr>
        <p:spPr>
          <a:xfrm>
            <a:off x="1940256" y="3833199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44728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63976-DBD1-2BF2-936B-34C7399B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Budget 2025/26– Rates Modelling</a:t>
            </a:r>
            <a:br>
              <a:rPr lang="en-US" b="1" dirty="0"/>
            </a:br>
            <a:endParaRPr lang="en-AU" b="1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4C05945-756B-67AC-D1C2-939B1092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100" dirty="0">
                <a:ea typeface="Calibri" panose="020F0502020204030204" pitchFamily="34" charset="0"/>
                <a:cs typeface="Times New Roman" panose="02020603050405020304" pitchFamily="18" charset="0"/>
              </a:rPr>
              <a:t>No GRV revaluations for 2025/26 as this is undertaken every 5 years, as this occurred last year;</a:t>
            </a:r>
          </a:p>
          <a:p>
            <a:pPr>
              <a:lnSpc>
                <a:spcPct val="90000"/>
              </a:lnSpc>
            </a:pPr>
            <a:r>
              <a:rPr lang="en-AU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There was, however, an additional 5 minimum rated GRV properties via the interim process in 2024/25;</a:t>
            </a:r>
            <a:endParaRPr lang="en-AU" sz="1100" dirty="0"/>
          </a:p>
          <a:p>
            <a:pPr>
              <a:lnSpc>
                <a:spcPct val="90000"/>
              </a:lnSpc>
            </a:pPr>
            <a:r>
              <a:rPr lang="en-A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Valuer General (Landgate) has completed the Unimproved Value (UV) assessments for all UV properties</a:t>
            </a:r>
            <a:r>
              <a:rPr lang="en-AU" sz="1100" dirty="0">
                <a:ea typeface="Calibri" panose="020F0502020204030204" pitchFamily="34" charset="0"/>
                <a:cs typeface="Times New Roman" panose="02020603050405020304" pitchFamily="18" charset="0"/>
              </a:rPr>
              <a:t>. UV valuations are $292,488,300. T</a:t>
            </a:r>
            <a:r>
              <a:rPr lang="en-A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date of valuation being 01 August 2024. These valuations come into effect on 01 July 2025; and reviewed annually</a:t>
            </a:r>
            <a:r>
              <a:rPr lang="en-AU" sz="11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AU" sz="1100" dirty="0"/>
          </a:p>
          <a:p>
            <a:pPr>
              <a:lnSpc>
                <a:spcPct val="90000"/>
              </a:lnSpc>
            </a:pPr>
            <a:r>
              <a:rPr lang="en-AU" sz="1100" dirty="0">
                <a:ea typeface="Calibri" panose="020F0502020204030204" pitchFamily="34" charset="0"/>
                <a:cs typeface="Calibri" panose="020F0502020204030204" pitchFamily="34" charset="0"/>
              </a:rPr>
              <a:t>This year UV valuations increased in average overall by 20.19% to a valuation of $292,488,300</a:t>
            </a:r>
            <a:r>
              <a:rPr lang="en-GB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AU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1100" dirty="0"/>
              <a:t>Before modelling could be undertaken, the actual rates income levied, interims for 24/25 versus adopted budget amount was applied, to achieve a starting position;</a:t>
            </a:r>
          </a:p>
          <a:p>
            <a:pPr>
              <a:lnSpc>
                <a:spcPct val="90000"/>
              </a:lnSpc>
            </a:pPr>
            <a:r>
              <a:rPr lang="en-AU" sz="1100" dirty="0"/>
              <a:t>The GRV total levied at billing for 2024/25 was subsequently adjusted to account for the additional properties added from interim valuations throughout 2024/25. The UV total levied was also adjusted in the same manner;</a:t>
            </a:r>
            <a:endParaRPr lang="en-AU" sz="11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</a:pPr>
            <a:r>
              <a:rPr lang="en-AU" sz="1100" dirty="0"/>
              <a:t>These adjustments are undertaken so not to increase rates purely based on the new GRV &amp; UV valuations;</a:t>
            </a:r>
          </a:p>
          <a:p>
            <a:pPr>
              <a:lnSpc>
                <a:spcPct val="90000"/>
              </a:lnSpc>
            </a:pPr>
            <a:r>
              <a:rPr lang="en-AU" sz="1100" dirty="0"/>
              <a:t>These adjustments rebalance the rates revenue and creates the baseline (0%) for the “Rate Take” modelling for 25/26; and</a:t>
            </a:r>
          </a:p>
          <a:p>
            <a:pPr>
              <a:lnSpc>
                <a:spcPct val="90000"/>
              </a:lnSpc>
            </a:pPr>
            <a:r>
              <a:rPr lang="en-AU" sz="1100" dirty="0"/>
              <a:t>The minimums and rates in the dollar have subsequently been modelled for 25/26  for both GRV and UV, by applying an approximate rates levied increase of 7%.</a:t>
            </a:r>
          </a:p>
        </p:txBody>
      </p:sp>
    </p:spTree>
    <p:extLst>
      <p:ext uri="{BB962C8B-B14F-4D97-AF65-F5344CB8AC3E}">
        <p14:creationId xmlns:p14="http://schemas.microsoft.com/office/powerpoint/2010/main" val="83866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63976-DBD1-2BF2-936B-34C7399B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Budget </a:t>
            </a:r>
            <a:r>
              <a:rPr lang="en-US" b="1" dirty="0">
                <a:solidFill>
                  <a:schemeClr val="bg1"/>
                </a:solidFill>
              </a:rPr>
              <a:t>2025/26</a:t>
            </a:r>
            <a:r>
              <a:rPr lang="en-US" b="1" dirty="0">
                <a:solidFill>
                  <a:srgbClr val="FFFFFF"/>
                </a:solidFill>
              </a:rPr>
              <a:t> Rates Modelling</a:t>
            </a:r>
            <a:endParaRPr lang="en-AU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05945-756B-67AC-D1C2-939B1092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AU" sz="10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100" b="1" u="sng" dirty="0"/>
              <a:t>Key Points for Consideration</a:t>
            </a:r>
          </a:p>
          <a:p>
            <a:pPr>
              <a:lnSpc>
                <a:spcPct val="90000"/>
              </a:lnSpc>
            </a:pPr>
            <a:r>
              <a:rPr lang="en-AU" sz="1100" dirty="0">
                <a:effectLst/>
                <a:ea typeface="Calibri" panose="020F0502020204030204" pitchFamily="34" charset="0"/>
              </a:rPr>
              <a:t>In previous years, the Council has applied the following rates revenue increases:</a:t>
            </a:r>
          </a:p>
          <a:p>
            <a:pPr lvl="1">
              <a:lnSpc>
                <a:spcPct val="90000"/>
              </a:lnSpc>
            </a:pPr>
            <a:r>
              <a:rPr lang="en-AU" sz="1100" dirty="0">
                <a:effectLst/>
                <a:ea typeface="Calibri" panose="020F0502020204030204" pitchFamily="34" charset="0"/>
              </a:rPr>
              <a:t>2023/24 – 5%</a:t>
            </a:r>
          </a:p>
          <a:p>
            <a:pPr lvl="1">
              <a:lnSpc>
                <a:spcPct val="90000"/>
              </a:lnSpc>
            </a:pPr>
            <a:r>
              <a:rPr lang="en-AU" sz="1100" dirty="0">
                <a:ea typeface="Calibri" panose="020F0502020204030204" pitchFamily="34" charset="0"/>
              </a:rPr>
              <a:t>2024/25 – 5%</a:t>
            </a:r>
          </a:p>
          <a:p>
            <a:pPr>
              <a:lnSpc>
                <a:spcPct val="90000"/>
              </a:lnSpc>
            </a:pPr>
            <a:r>
              <a:rPr lang="en-AU" sz="1100" dirty="0">
                <a:ea typeface="Calibri" panose="020F0502020204030204" pitchFamily="34" charset="0"/>
              </a:rPr>
              <a:t>For 25/26 the rates revenue increases the minimum and rates in the dollar by approximately 7%;</a:t>
            </a:r>
          </a:p>
          <a:p>
            <a:pPr>
              <a:lnSpc>
                <a:spcPct val="90000"/>
              </a:lnSpc>
            </a:pPr>
            <a:r>
              <a:rPr lang="en-AU" sz="1100" dirty="0">
                <a:effectLst/>
                <a:ea typeface="Calibri" panose="020F0502020204030204" pitchFamily="34" charset="0"/>
              </a:rPr>
              <a:t>It should be noted that in this year’s modelling:</a:t>
            </a:r>
          </a:p>
          <a:p>
            <a:pPr lvl="1">
              <a:lnSpc>
                <a:spcPct val="90000"/>
              </a:lnSpc>
            </a:pPr>
            <a:r>
              <a:rPr lang="en-AU" sz="1100" dirty="0">
                <a:effectLst/>
                <a:ea typeface="Times New Roman" panose="02020603050405020304" pitchFamily="18" charset="0"/>
              </a:rPr>
              <a:t>A 1% rate revenue increase equates to approximately $19,200</a:t>
            </a:r>
            <a:r>
              <a:rPr lang="en-AU" sz="11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 lvl="1">
              <a:lnSpc>
                <a:spcPct val="90000"/>
              </a:lnSpc>
            </a:pPr>
            <a:r>
              <a:rPr lang="en-AU" sz="1100" dirty="0">
                <a:ea typeface="Times New Roman" panose="02020603050405020304" pitchFamily="18" charset="0"/>
              </a:rPr>
              <a:t>This modelling is based on 380 GRV properties and 357 UV properties, (includes 1 mining tenement); </a:t>
            </a:r>
            <a:endParaRPr lang="en-AU" sz="1100" dirty="0"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1100" dirty="0">
                <a:effectLst/>
                <a:ea typeface="Times New Roman" panose="02020603050405020304" pitchFamily="18" charset="0"/>
              </a:rPr>
              <a:t>The average GRV rates amount for 25/26 @</a:t>
            </a:r>
            <a:r>
              <a:rPr lang="en-AU" sz="1100" dirty="0">
                <a:ea typeface="Times New Roman" panose="02020603050405020304" pitchFamily="18" charset="0"/>
              </a:rPr>
              <a:t> 7%</a:t>
            </a:r>
            <a:r>
              <a:rPr lang="en-AU" sz="1100" dirty="0">
                <a:effectLst/>
                <a:ea typeface="Times New Roman" panose="02020603050405020304" pitchFamily="18" charset="0"/>
              </a:rPr>
              <a:t> is therefore $763</a:t>
            </a:r>
            <a:r>
              <a:rPr lang="en-AU" sz="1100" dirty="0">
                <a:ea typeface="Times New Roman" panose="02020603050405020304" pitchFamily="18" charset="0"/>
              </a:rPr>
              <a:t>, which includes 182 minimum rated properties. </a:t>
            </a:r>
          </a:p>
          <a:p>
            <a:pPr>
              <a:lnSpc>
                <a:spcPct val="90000"/>
              </a:lnSpc>
            </a:pPr>
            <a:r>
              <a:rPr lang="en-AU" sz="1100" dirty="0">
                <a:ea typeface="Times New Roman" panose="02020603050405020304" pitchFamily="18" charset="0"/>
              </a:rPr>
              <a:t>The total minimum rates property percentile for 2025/26 is 48% and is below the legislated threshold.</a:t>
            </a:r>
          </a:p>
          <a:p>
            <a:pPr>
              <a:lnSpc>
                <a:spcPct val="90000"/>
              </a:lnSpc>
            </a:pPr>
            <a:r>
              <a:rPr lang="en-AU" sz="1100" dirty="0">
                <a:effectLst/>
                <a:ea typeface="Times New Roman" panose="02020603050405020304" pitchFamily="18" charset="0"/>
              </a:rPr>
              <a:t>The average UV rates amount for 25/26 @ 7% is therefore $4,954, which includes 36 minimum rated properties.</a:t>
            </a:r>
            <a:endParaRPr lang="en-AU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9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63976-DBD1-2BF2-936B-34C7399B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Budget </a:t>
            </a:r>
            <a:r>
              <a:rPr lang="en-US" b="1" dirty="0">
                <a:solidFill>
                  <a:schemeClr val="bg1"/>
                </a:solidFill>
              </a:rPr>
              <a:t>2025/26</a:t>
            </a:r>
            <a:r>
              <a:rPr lang="en-US" b="1" dirty="0">
                <a:solidFill>
                  <a:srgbClr val="FFFFFF"/>
                </a:solidFill>
              </a:rPr>
              <a:t> – Rates Modelling</a:t>
            </a:r>
            <a:endParaRPr lang="en-AU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05945-756B-67AC-D1C2-939B1092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1100" b="1" u="sng" dirty="0"/>
              <a:t>Key Points for Consideration</a:t>
            </a:r>
          </a:p>
          <a:p>
            <a:pPr>
              <a:lnSpc>
                <a:spcPct val="90000"/>
              </a:lnSpc>
            </a:pPr>
            <a:r>
              <a: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modelling the minimums and rates in the dollar by 7%, the % increase in rate take amounts is as follows: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AU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7</a:t>
            </a:r>
            <a:r>
              <a: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% generates a rate take of $2,058,435.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Therefore:</a:t>
            </a:r>
            <a:endParaRPr lang="en-AU" sz="11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increase to an average GRV rates bill based on the modelled revenue and rates take is as follows: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7% = $</a:t>
            </a:r>
            <a:r>
              <a:rPr lang="en-AU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49</a:t>
            </a:r>
            <a:r>
              <a: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 (13c per day).</a:t>
            </a:r>
          </a:p>
          <a:p>
            <a:pPr>
              <a:lnSpc>
                <a:spcPct val="90000"/>
              </a:lnSpc>
            </a:pPr>
            <a:endParaRPr lang="en-AU" sz="1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The increase to an average UV rates bill based on the modelled revenue and rates take is as follows: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AU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7% = $388 or (106c per day).</a:t>
            </a:r>
          </a:p>
          <a:p>
            <a:pPr>
              <a:lnSpc>
                <a:spcPct val="90000"/>
              </a:lnSpc>
            </a:pPr>
            <a:endParaRPr lang="en-AU" sz="10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AU" sz="10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endParaRPr lang="en-AU" sz="1000" dirty="0"/>
          </a:p>
          <a:p>
            <a:pPr lvl="1">
              <a:lnSpc>
                <a:spcPct val="90000"/>
              </a:lnSpc>
            </a:pP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0241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63976-DBD1-2BF2-936B-34C7399B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b="1" dirty="0"/>
              <a:t>Budget 2025/26 – Rates Modelling</a:t>
            </a:r>
            <a:endParaRPr lang="en-AU" b="1" dirty="0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Codes on papers">
            <a:extLst>
              <a:ext uri="{FF2B5EF4-FFF2-40B4-BE49-F238E27FC236}">
                <a16:creationId xmlns:a16="http://schemas.microsoft.com/office/drawing/2014/main" id="{6FBD2504-4C6C-FF82-673F-854A15A1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72" r="24824" b="-1"/>
          <a:stretch>
            <a:fillRect/>
          </a:stretch>
        </p:blipFill>
        <p:spPr>
          <a:xfrm>
            <a:off x="3" y="10"/>
            <a:ext cx="4023357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4C05945-756B-67AC-D1C2-939B1092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36" y="2052918"/>
            <a:ext cx="6806316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AU" sz="9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600" b="1" u="sng" dirty="0"/>
              <a:t>Key Points for Consideration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Therefore, based on the average rates bill, (as discussed previously), the impact for our ratepayers would be as follows: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Rates revenue modelling of approximately 7% generates an increase to the average GRV ratepayer's bill by $49 per annum ;  and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 increase to the average UV ratepayer  bill by $388.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A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endParaRPr lang="en-AU" sz="900" dirty="0"/>
          </a:p>
          <a:p>
            <a:pPr marL="457200" lvl="1" indent="0">
              <a:lnSpc>
                <a:spcPct val="90000"/>
              </a:lnSpc>
              <a:buNone/>
            </a:pP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2316428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N Slides" id="{977B89E1-0BEC-4D1E-8415-D4A5BB0A9076}" vid="{B111E41D-57EA-4757-8185-5336AC938BD1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 Slides</Template>
  <TotalTime>2958</TotalTime>
  <Words>588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Wingdings 3</vt:lpstr>
      <vt:lpstr>Custom Design</vt:lpstr>
      <vt:lpstr>Ion</vt:lpstr>
      <vt:lpstr>   Budget 2025/26   “Your Rates Explained”.    </vt:lpstr>
      <vt:lpstr>Budget 2025/26– Rates Modelling </vt:lpstr>
      <vt:lpstr>Budget 2025/26 Rates Modelling</vt:lpstr>
      <vt:lpstr>Budget 2025/26 – Rates Modelling</vt:lpstr>
      <vt:lpstr>Budget 2025/26 – Rates Modelling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&amp; Community Services Review</dc:title>
  <dc:creator>Mark Furr</dc:creator>
  <cp:lastModifiedBy>Mike Darby</cp:lastModifiedBy>
  <cp:revision>89</cp:revision>
  <cp:lastPrinted>2024-05-07T09:04:47Z</cp:lastPrinted>
  <dcterms:created xsi:type="dcterms:W3CDTF">2022-12-07T11:25:26Z</dcterms:created>
  <dcterms:modified xsi:type="dcterms:W3CDTF">2025-09-15T01:39:51Z</dcterms:modified>
</cp:coreProperties>
</file>